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"/>
  </p:notesMasterIdLst>
  <p:sldIdLst>
    <p:sldId id="258" r:id="rId2"/>
    <p:sldId id="257" r:id="rId3"/>
    <p:sldId id="270" r:id="rId4"/>
    <p:sldId id="274" r:id="rId5"/>
    <p:sldId id="263" r:id="rId6"/>
    <p:sldId id="268" r:id="rId7"/>
    <p:sldId id="295" r:id="rId8"/>
    <p:sldId id="300" r:id="rId9"/>
    <p:sldId id="297" r:id="rId10"/>
    <p:sldId id="301" r:id="rId11"/>
    <p:sldId id="302" r:id="rId12"/>
    <p:sldId id="303" r:id="rId13"/>
    <p:sldId id="299" r:id="rId14"/>
    <p:sldId id="298" r:id="rId15"/>
    <p:sldId id="278" r:id="rId16"/>
  </p:sldIdLst>
  <p:sldSz cx="9144000" cy="5143500" type="screen16x9"/>
  <p:notesSz cx="6858000" cy="9144000"/>
  <p:embeddedFontLst>
    <p:embeddedFont>
      <p:font typeface="Abadi" panose="020B0604020104020204" pitchFamily="34" charset="0"/>
      <p:regular r:id="rId18"/>
    </p:embeddedFont>
    <p:embeddedFont>
      <p:font typeface="IBM Plex Sans" panose="020B0503050203000203" pitchFamily="34" charset="0"/>
      <p:regular r:id="rId19"/>
      <p:bold r:id="rId20"/>
      <p:italic r:id="rId21"/>
      <p:boldItalic r:id="rId22"/>
    </p:embeddedFont>
    <p:embeddedFont>
      <p:font typeface="IBM Plex Serif SemiBold" panose="02060703050406000203" pitchFamily="18" charset="0"/>
      <p:regular r:id="rId23"/>
      <p:bold r:id="rId24"/>
      <p:italic r:id="rId25"/>
      <p:boldItalic r:id="rId26"/>
    </p:embeddedFont>
    <p:embeddedFont>
      <p:font typeface="Merriweather" panose="000005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C01177-B0B3-441D-B2A6-45E52C3FA16F}">
  <a:tblStyle styleId="{26C01177-B0B3-441D-B2A6-45E52C3FA1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B715A-7154-4001-9DDF-2C4F0B9160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99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945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36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090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819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078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494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03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55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mgiljimenez@gmail.com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://www.linkedin.com/in/miguel-gil-jimenez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www.github.com/mgiljimenez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es.finance.yahoo.com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mailto:mgiljimenez@gmail.com" TargetMode="External"/><Relationship Id="rId3" Type="http://schemas.openxmlformats.org/officeDocument/2006/relationships/image" Target="../media/image29.jpg"/><Relationship Id="rId7" Type="http://schemas.openxmlformats.org/officeDocument/2006/relationships/hyperlink" Target="http://www.linkedin.com/in/miguel-gil-jimenez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://www.github.com/mgiljimenez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giljimenez/EDA_IBEX3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/>
          <a:srcRect l="1479" r="1479"/>
          <a:stretch/>
        </p:blipFill>
        <p:spPr>
          <a:xfrm>
            <a:off x="4572000" y="446675"/>
            <a:ext cx="4122600" cy="4248300"/>
          </a:xfrm>
          <a:prstGeom prst="snip1Rect">
            <a:avLst>
              <a:gd name="adj" fmla="val 28506"/>
            </a:avLst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690282" y="1933580"/>
            <a:ext cx="3434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</a:rPr>
              <a:t>EDA</a:t>
            </a:r>
            <a:br>
              <a:rPr lang="en" sz="4000" dirty="0">
                <a:solidFill>
                  <a:schemeClr val="accent1"/>
                </a:solidFill>
              </a:rPr>
            </a:br>
            <a:r>
              <a:rPr lang="en" sz="4000" dirty="0">
                <a:solidFill>
                  <a:schemeClr val="accent1"/>
                </a:solidFill>
              </a:rPr>
              <a:t>Influencia del Covid en el IBEX35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915339" y="3315654"/>
            <a:ext cx="3434100" cy="14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accent1"/>
                </a:solidFill>
              </a:rPr>
              <a:t>Miguel Gil </a:t>
            </a:r>
            <a:r>
              <a:rPr lang="es-ES" sz="1600" b="1" dirty="0" err="1">
                <a:solidFill>
                  <a:schemeClr val="accent1"/>
                </a:solidFill>
              </a:rPr>
              <a:t>Jimenez</a:t>
            </a:r>
            <a:endParaRPr lang="es-ES" sz="16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16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1"/>
              </a:solidFill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F47FE19F-7779-FC8A-0AE4-3855F8C23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28" y="3733449"/>
            <a:ext cx="207221" cy="207221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89DB1F4A-B7B6-FAF3-A24E-C5538A1AC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15" y="3968779"/>
            <a:ext cx="208334" cy="156250"/>
          </a:xfrm>
          <a:prstGeom prst="rect">
            <a:avLst/>
          </a:prstGeom>
        </p:spPr>
      </p:pic>
      <p:pic>
        <p:nvPicPr>
          <p:cNvPr id="1030" name="Picture 6" descr="Github Logo Vector Art, Icons, and Graphics for Free Download">
            <a:extLst>
              <a:ext uri="{FF2B5EF4-FFF2-40B4-BE49-F238E27FC236}">
                <a16:creationId xmlns:a16="http://schemas.microsoft.com/office/drawing/2014/main" id="{97039337-1643-5B2E-2DD4-84799A0E9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r="8070"/>
          <a:stretch/>
        </p:blipFill>
        <p:spPr bwMode="auto">
          <a:xfrm>
            <a:off x="915339" y="4153138"/>
            <a:ext cx="259772" cy="3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8DC2E47-AEDE-E9B1-352E-2E7B29DFE473}"/>
              </a:ext>
            </a:extLst>
          </p:cNvPr>
          <p:cNvSpPr txBox="1"/>
          <p:nvPr/>
        </p:nvSpPr>
        <p:spPr>
          <a:xfrm>
            <a:off x="1134074" y="3687334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7"/>
              </a:rPr>
              <a:t>www.linkedin.com/in/miguel-gil-jimenez/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092460-7D54-135D-3472-3A2F0CFCD2EB}"/>
              </a:ext>
            </a:extLst>
          </p:cNvPr>
          <p:cNvSpPr txBox="1"/>
          <p:nvPr/>
        </p:nvSpPr>
        <p:spPr>
          <a:xfrm>
            <a:off x="1134074" y="3917074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8"/>
              </a:rPr>
              <a:t>mgiljimenez@gmail.com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812341B-CF6E-B9D5-4CE8-5057242C34D8}"/>
              </a:ext>
            </a:extLst>
          </p:cNvPr>
          <p:cNvSpPr txBox="1"/>
          <p:nvPr/>
        </p:nvSpPr>
        <p:spPr>
          <a:xfrm>
            <a:off x="1134074" y="4155206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9"/>
              </a:rPr>
              <a:t>www.github.com/mgiljimenez</a:t>
            </a:r>
            <a:endParaRPr lang="es-E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61FD6D0-125B-AC05-85FA-05BB12543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87" y="0"/>
            <a:ext cx="697902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Interfaz de usuario gráfica, Gráfico, Aplicación&#10;&#10;Descripción generada automáticamente">
            <a:extLst>
              <a:ext uri="{FF2B5EF4-FFF2-40B4-BE49-F238E27FC236}">
                <a16:creationId xmlns:a16="http://schemas.microsoft.com/office/drawing/2014/main" id="{8180B382-1AF2-ECD3-A5FA-84BDD4EE5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87" y="2571750"/>
            <a:ext cx="6979026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9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ACB9320-4C3C-65CE-AC3D-3EDA3622D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84" y="437978"/>
            <a:ext cx="7096293" cy="4257776"/>
          </a:xfrm>
          <a:prstGeom prst="rect">
            <a:avLst/>
          </a:prstGeom>
        </p:spPr>
      </p:pic>
      <p:grpSp>
        <p:nvGrpSpPr>
          <p:cNvPr id="328" name="Google Shape;328;p30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29" name="Google Shape;329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38E379-983D-6CCA-C91C-39DA560143B4}"/>
              </a:ext>
            </a:extLst>
          </p:cNvPr>
          <p:cNvSpPr/>
          <p:nvPr/>
        </p:nvSpPr>
        <p:spPr>
          <a:xfrm>
            <a:off x="6844599" y="1980054"/>
            <a:ext cx="1903053" cy="2529522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E5C730-0091-6712-89AF-D96675AA4A39}"/>
              </a:ext>
            </a:extLst>
          </p:cNvPr>
          <p:cNvSpPr txBox="1"/>
          <p:nvPr/>
        </p:nvSpPr>
        <p:spPr>
          <a:xfrm>
            <a:off x="7124221" y="2121430"/>
            <a:ext cx="145745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latin typeface="Abadi" panose="020B0604020202020204" pitchFamily="34" charset="0"/>
              </a:rPr>
              <a:t>Inicio caída 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Fin caída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-35,61%</a:t>
            </a:r>
          </a:p>
          <a:p>
            <a:pPr marL="342900" indent="-342900" algn="ctr">
              <a:buFontTx/>
              <a:buChar char="-"/>
            </a:pPr>
            <a:endParaRPr lang="es-ES" sz="2000" b="1" dirty="0">
              <a:latin typeface="Abadi" panose="020B0604020202020204" pitchFamily="34" charset="0"/>
            </a:endParaRP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Inicio caída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Actualidad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+0,64%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34C9C43-7420-AB2A-F9F7-5E85703895C0}"/>
              </a:ext>
            </a:extLst>
          </p:cNvPr>
          <p:cNvCxnSpPr>
            <a:cxnSpLocks/>
          </p:cNvCxnSpPr>
          <p:nvPr/>
        </p:nvCxnSpPr>
        <p:spPr>
          <a:xfrm>
            <a:off x="1800665" y="921433"/>
            <a:ext cx="1593964" cy="501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B4A79BE-551E-1E8E-3518-AD09C73CCBC0}"/>
              </a:ext>
            </a:extLst>
          </p:cNvPr>
          <p:cNvSpPr/>
          <p:nvPr/>
        </p:nvSpPr>
        <p:spPr>
          <a:xfrm>
            <a:off x="1127842" y="823295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012BD07-9C1C-91A4-25F2-0A4FAFC46E8D}"/>
              </a:ext>
            </a:extLst>
          </p:cNvPr>
          <p:cNvSpPr txBox="1"/>
          <p:nvPr/>
        </p:nvSpPr>
        <p:spPr>
          <a:xfrm>
            <a:off x="1190330" y="785884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Inicio caída</a:t>
            </a:r>
          </a:p>
        </p:txBody>
      </p:sp>
      <p:cxnSp>
        <p:nvCxnSpPr>
          <p:cNvPr id="2" name="Conector recto de flecha 1">
            <a:extLst>
              <a:ext uri="{FF2B5EF4-FFF2-40B4-BE49-F238E27FC236}">
                <a16:creationId xmlns:a16="http://schemas.microsoft.com/office/drawing/2014/main" id="{88AC6630-FE45-4BAE-6F09-F2F666079E5E}"/>
              </a:ext>
            </a:extLst>
          </p:cNvPr>
          <p:cNvCxnSpPr>
            <a:cxnSpLocks/>
          </p:cNvCxnSpPr>
          <p:nvPr/>
        </p:nvCxnSpPr>
        <p:spPr>
          <a:xfrm>
            <a:off x="1901389" y="3480519"/>
            <a:ext cx="1549955" cy="3558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97ED938-CDAE-0447-E5F0-F410263DB46A}"/>
              </a:ext>
            </a:extLst>
          </p:cNvPr>
          <p:cNvSpPr/>
          <p:nvPr/>
        </p:nvSpPr>
        <p:spPr>
          <a:xfrm>
            <a:off x="1228566" y="3382381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7D2E8CD-4814-84D3-C539-473F03121749}"/>
              </a:ext>
            </a:extLst>
          </p:cNvPr>
          <p:cNvSpPr txBox="1"/>
          <p:nvPr/>
        </p:nvSpPr>
        <p:spPr>
          <a:xfrm>
            <a:off x="1291054" y="3344970"/>
            <a:ext cx="957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Fin caída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2259BBF-98B7-C8B9-7548-2D86CF218557}"/>
              </a:ext>
            </a:extLst>
          </p:cNvPr>
          <p:cNvCxnSpPr>
            <a:cxnSpLocks/>
          </p:cNvCxnSpPr>
          <p:nvPr/>
        </p:nvCxnSpPr>
        <p:spPr>
          <a:xfrm>
            <a:off x="6471240" y="732062"/>
            <a:ext cx="447770" cy="7408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37E334FA-0BBF-B409-A7D1-FD4B2B328E10}"/>
              </a:ext>
            </a:extLst>
          </p:cNvPr>
          <p:cNvSpPr/>
          <p:nvPr/>
        </p:nvSpPr>
        <p:spPr>
          <a:xfrm>
            <a:off x="5798417" y="633924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0107DF2-1713-460A-86ED-040285F6050A}"/>
              </a:ext>
            </a:extLst>
          </p:cNvPr>
          <p:cNvSpPr txBox="1"/>
          <p:nvPr/>
        </p:nvSpPr>
        <p:spPr>
          <a:xfrm>
            <a:off x="5860905" y="596513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Actualidad</a:t>
            </a:r>
          </a:p>
        </p:txBody>
      </p:sp>
    </p:spTree>
    <p:extLst>
      <p:ext uri="{BB962C8B-B14F-4D97-AF65-F5344CB8AC3E}">
        <p14:creationId xmlns:p14="http://schemas.microsoft.com/office/powerpoint/2010/main" val="2831132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30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29" name="Google Shape;329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41697754-22E9-DDF2-C263-E05BE6EE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" y="1334181"/>
            <a:ext cx="4574286" cy="2722789"/>
          </a:xfrm>
          <a:prstGeom prst="rect">
            <a:avLst/>
          </a:prstGeom>
        </p:spPr>
      </p:pic>
      <p:pic>
        <p:nvPicPr>
          <p:cNvPr id="4" name="Imagen 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EDAA6B38-08CC-0C56-1783-E35DEE22A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8125" b="8125"/>
          <a:stretch/>
        </p:blipFill>
        <p:spPr>
          <a:xfrm>
            <a:off x="4126229" y="1086530"/>
            <a:ext cx="5017771" cy="297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10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226110" y="2465806"/>
            <a:ext cx="8466365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DE00"/>
                </a:solidFill>
              </a:rPr>
              <a:t>¿Han recuperado los valores del IBEX35 su normalidad PRE-COVID?</a:t>
            </a:r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9;p26">
            <a:extLst>
              <a:ext uri="{FF2B5EF4-FFF2-40B4-BE49-F238E27FC236}">
                <a16:creationId xmlns:a16="http://schemas.microsoft.com/office/drawing/2014/main" id="{4F0C24C1-799B-ECCA-109D-6F154CC48815}"/>
              </a:ext>
            </a:extLst>
          </p:cNvPr>
          <p:cNvSpPr txBox="1">
            <a:spLocks/>
          </p:cNvSpPr>
          <p:nvPr/>
        </p:nvSpPr>
        <p:spPr>
          <a:xfrm>
            <a:off x="623793" y="1125495"/>
            <a:ext cx="76710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s-ES" sz="7000" dirty="0">
                <a:solidFill>
                  <a:schemeClr val="accent1"/>
                </a:solidFill>
              </a:rPr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3459324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36500" y="2216630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800" dirty="0">
                <a:solidFill>
                  <a:srgbClr val="FFDE00"/>
                </a:solidFill>
              </a:rPr>
              <a:t>Fuente oficial de datos que se ha utilizado en este proyecto:</a:t>
            </a:r>
            <a:endParaRPr lang="en" sz="1800" dirty="0">
              <a:solidFill>
                <a:srgbClr val="FFDE00"/>
              </a:solidFill>
            </a:endParaRPr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9;p26">
            <a:extLst>
              <a:ext uri="{FF2B5EF4-FFF2-40B4-BE49-F238E27FC236}">
                <a16:creationId xmlns:a16="http://schemas.microsoft.com/office/drawing/2014/main" id="{4F0C24C1-799B-ECCA-109D-6F154CC48815}"/>
              </a:ext>
            </a:extLst>
          </p:cNvPr>
          <p:cNvSpPr txBox="1">
            <a:spLocks/>
          </p:cNvSpPr>
          <p:nvPr/>
        </p:nvSpPr>
        <p:spPr>
          <a:xfrm>
            <a:off x="1933728" y="1107751"/>
            <a:ext cx="5276543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pPr algn="ctr"/>
            <a:r>
              <a:rPr lang="es-ES" sz="9600" dirty="0">
                <a:solidFill>
                  <a:schemeClr val="accent1"/>
                </a:solidFill>
              </a:rPr>
              <a:t>Fuentes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8209DC2-A2FF-D2F0-E7C5-37F8F9E3D53E}"/>
              </a:ext>
            </a:extLst>
          </p:cNvPr>
          <p:cNvSpPr/>
          <p:nvPr/>
        </p:nvSpPr>
        <p:spPr>
          <a:xfrm>
            <a:off x="2722902" y="2770701"/>
            <a:ext cx="3279137" cy="1519416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5" name="Imagen 4" descr="Imagen que contiene Icono&#10;&#10;Descripción generada automáticamente">
            <a:extLst>
              <a:ext uri="{FF2B5EF4-FFF2-40B4-BE49-F238E27FC236}">
                <a16:creationId xmlns:a16="http://schemas.microsoft.com/office/drawing/2014/main" id="{F053DB73-0371-C4E1-E758-E28BF883B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391" y="2886484"/>
            <a:ext cx="1758157" cy="6439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A3FED9E-5E03-243C-DABA-F2559B426BE7}"/>
              </a:ext>
            </a:extLst>
          </p:cNvPr>
          <p:cNvSpPr txBox="1"/>
          <p:nvPr/>
        </p:nvSpPr>
        <p:spPr>
          <a:xfrm>
            <a:off x="3252440" y="3656347"/>
            <a:ext cx="222005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www.es.finance.yahoo.com/</a:t>
            </a:r>
            <a:endParaRPr lang="es-E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13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"/>
          <p:cNvSpPr txBox="1">
            <a:spLocks noGrp="1"/>
          </p:cNvSpPr>
          <p:nvPr>
            <p:ph type="ctrTitle" idx="4294967295"/>
          </p:nvPr>
        </p:nvSpPr>
        <p:spPr>
          <a:xfrm>
            <a:off x="838200" y="1278550"/>
            <a:ext cx="383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</a:rPr>
              <a:t>Gracias</a:t>
            </a:r>
            <a:endParaRPr sz="7200" dirty="0">
              <a:solidFill>
                <a:schemeClr val="accent1"/>
              </a:solidFill>
            </a:endParaRPr>
          </a:p>
        </p:txBody>
      </p:sp>
      <p:sp>
        <p:nvSpPr>
          <p:cNvPr id="400" name="Google Shape;400;p3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97;p14">
            <a:extLst>
              <a:ext uri="{FF2B5EF4-FFF2-40B4-BE49-F238E27FC236}">
                <a16:creationId xmlns:a16="http://schemas.microsoft.com/office/drawing/2014/main" id="{E6C7DBFB-EC82-9DB4-1478-2DDF49780173}"/>
              </a:ext>
            </a:extLst>
          </p:cNvPr>
          <p:cNvSpPr txBox="1">
            <a:spLocks/>
          </p:cNvSpPr>
          <p:nvPr/>
        </p:nvSpPr>
        <p:spPr>
          <a:xfrm>
            <a:off x="894713" y="3133700"/>
            <a:ext cx="3434100" cy="14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marL="0" indent="0">
              <a:buFont typeface="IBM Plex Sans"/>
              <a:buNone/>
            </a:pPr>
            <a:r>
              <a:rPr lang="es-ES" sz="1600" b="1">
                <a:solidFill>
                  <a:schemeClr val="accent1"/>
                </a:solidFill>
              </a:rPr>
              <a:t>Miguel Gil Jimenez</a:t>
            </a:r>
          </a:p>
          <a:p>
            <a:pPr marL="0" indent="0">
              <a:buFont typeface="IBM Plex Sans"/>
              <a:buNone/>
            </a:pPr>
            <a:endParaRPr lang="es-ES" sz="1600" b="1">
              <a:solidFill>
                <a:schemeClr val="accent1"/>
              </a:solidFill>
            </a:endParaRPr>
          </a:p>
          <a:p>
            <a:pPr marL="0" indent="0">
              <a:buFont typeface="IBM Plex Sans"/>
              <a:buNone/>
            </a:pPr>
            <a:endParaRPr lang="es-ES" sz="1600" b="1" dirty="0">
              <a:solidFill>
                <a:schemeClr val="accent1"/>
              </a:solidFill>
            </a:endParaRPr>
          </a:p>
        </p:txBody>
      </p:sp>
      <p:pic>
        <p:nvPicPr>
          <p:cNvPr id="4" name="Imagen 3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B8F6FDE7-07BA-A630-31CD-E6CB8FECC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02" y="3551495"/>
            <a:ext cx="207221" cy="207221"/>
          </a:xfrm>
          <a:prstGeom prst="rect">
            <a:avLst/>
          </a:prstGeom>
        </p:spPr>
      </p:pic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57880A65-F307-1819-3667-6F5660363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89" y="3786825"/>
            <a:ext cx="208334" cy="156250"/>
          </a:xfrm>
          <a:prstGeom prst="rect">
            <a:avLst/>
          </a:prstGeom>
        </p:spPr>
      </p:pic>
      <p:pic>
        <p:nvPicPr>
          <p:cNvPr id="6" name="Picture 6" descr="Github Logo Vector Art, Icons, and Graphics for Free Download">
            <a:extLst>
              <a:ext uri="{FF2B5EF4-FFF2-40B4-BE49-F238E27FC236}">
                <a16:creationId xmlns:a16="http://schemas.microsoft.com/office/drawing/2014/main" id="{15D2ED62-C28C-1808-E665-9C571151B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r="8070"/>
          <a:stretch/>
        </p:blipFill>
        <p:spPr bwMode="auto">
          <a:xfrm>
            <a:off x="894713" y="3971184"/>
            <a:ext cx="259772" cy="3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01B982F-E1F9-E14F-2A21-BB0272269CA5}"/>
              </a:ext>
            </a:extLst>
          </p:cNvPr>
          <p:cNvSpPr txBox="1"/>
          <p:nvPr/>
        </p:nvSpPr>
        <p:spPr>
          <a:xfrm>
            <a:off x="1113448" y="3505380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7"/>
              </a:rPr>
              <a:t>www.linkedin.com/in/miguel-gil-jimenez/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BBF7A99-59FB-C350-17A2-40B36FD83397}"/>
              </a:ext>
            </a:extLst>
          </p:cNvPr>
          <p:cNvSpPr txBox="1"/>
          <p:nvPr/>
        </p:nvSpPr>
        <p:spPr>
          <a:xfrm>
            <a:off x="1113448" y="3735120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8"/>
              </a:rPr>
              <a:t>mgiljimenez@gmail.com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20CC61-5911-6927-4D5B-846F8CE9DE12}"/>
              </a:ext>
            </a:extLst>
          </p:cNvPr>
          <p:cNvSpPr txBox="1"/>
          <p:nvPr/>
        </p:nvSpPr>
        <p:spPr>
          <a:xfrm>
            <a:off x="1113448" y="3973252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9"/>
              </a:rPr>
              <a:t>www.github.com/mgiljimenez</a:t>
            </a:r>
            <a:endParaRPr lang="es-E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INTRODUCCION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EVOLUCIÓN DEL IBEX 35 DESDE 2018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CAIDA CAUSADA POR COVID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PERIODO POST-COVID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s-E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FUENTES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BCCC6E7-3874-B82B-716F-37A0A541E105}"/>
              </a:ext>
            </a:extLst>
          </p:cNvPr>
          <p:cNvSpPr/>
          <p:nvPr/>
        </p:nvSpPr>
        <p:spPr>
          <a:xfrm>
            <a:off x="5711159" y="1927321"/>
            <a:ext cx="3060000" cy="2335296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6" descr="Github Logo Vector Art, Icons, and Graphics for Free Download">
            <a:extLst>
              <a:ext uri="{FF2B5EF4-FFF2-40B4-BE49-F238E27FC236}">
                <a16:creationId xmlns:a16="http://schemas.microsoft.com/office/drawing/2014/main" id="{9B15A959-7F7F-684E-58F5-B17555CEF7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r="8070"/>
          <a:stretch/>
        </p:blipFill>
        <p:spPr bwMode="auto">
          <a:xfrm>
            <a:off x="6740298" y="2704637"/>
            <a:ext cx="1001722" cy="142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7AE5A4-5FBC-6903-7452-7156C86F8E7C}"/>
              </a:ext>
            </a:extLst>
          </p:cNvPr>
          <p:cNvSpPr txBox="1"/>
          <p:nvPr/>
        </p:nvSpPr>
        <p:spPr>
          <a:xfrm>
            <a:off x="5896444" y="2017322"/>
            <a:ext cx="2651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badi" panose="020B0604020202020204" pitchFamily="34" charset="0"/>
              </a:rPr>
              <a:t>Repositorio del trabajo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E866D96-158E-A3EC-224C-9D8EAF21BBAC}"/>
              </a:ext>
            </a:extLst>
          </p:cNvPr>
          <p:cNvSpPr txBox="1"/>
          <p:nvPr/>
        </p:nvSpPr>
        <p:spPr>
          <a:xfrm>
            <a:off x="5842984" y="2408245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www.github.com/mgiljimenez/EDA_IBEX35</a:t>
            </a:r>
            <a:endParaRPr lang="es-ES" sz="105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36500" y="2886910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E00"/>
                </a:solidFill>
              </a:rPr>
              <a:t>Los valores del IBEX35 han recuperado su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DE00"/>
                </a:solidFill>
              </a:rPr>
              <a:t>normalidad PRE-COVID</a:t>
            </a:r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69;p26">
            <a:extLst>
              <a:ext uri="{FF2B5EF4-FFF2-40B4-BE49-F238E27FC236}">
                <a16:creationId xmlns:a16="http://schemas.microsoft.com/office/drawing/2014/main" id="{4F0C24C1-799B-ECCA-109D-6F154CC48815}"/>
              </a:ext>
            </a:extLst>
          </p:cNvPr>
          <p:cNvSpPr txBox="1">
            <a:spLocks/>
          </p:cNvSpPr>
          <p:nvPr/>
        </p:nvSpPr>
        <p:spPr>
          <a:xfrm>
            <a:off x="1758157" y="1096790"/>
            <a:ext cx="7671000" cy="1159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 b="0" i="0" u="none" strike="noStrike" cap="none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r>
              <a:rPr lang="es-ES" sz="9600" dirty="0">
                <a:solidFill>
                  <a:schemeClr val="accent1"/>
                </a:solidFill>
              </a:rPr>
              <a:t>Hipótesis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ACB9320-4C3C-65CE-AC3D-3EDA3622D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4" y="437978"/>
            <a:ext cx="7096293" cy="4257776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068957E-37B2-FF53-7C4D-9365DCF784F0}"/>
              </a:ext>
            </a:extLst>
          </p:cNvPr>
          <p:cNvSpPr/>
          <p:nvPr/>
        </p:nvSpPr>
        <p:spPr>
          <a:xfrm>
            <a:off x="6841140" y="1956670"/>
            <a:ext cx="1903053" cy="553471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28" name="Google Shape;328;p30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29" name="Google Shape;329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0753AAF-D719-20B8-009C-E1BC39794A3A}"/>
              </a:ext>
            </a:extLst>
          </p:cNvPr>
          <p:cNvSpPr txBox="1"/>
          <p:nvPr/>
        </p:nvSpPr>
        <p:spPr>
          <a:xfrm>
            <a:off x="7211417" y="2033350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badi" panose="020B0604020202020204" pitchFamily="34" charset="0"/>
              </a:rPr>
              <a:t>-35,61%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38E379-983D-6CCA-C91C-39DA560143B4}"/>
              </a:ext>
            </a:extLst>
          </p:cNvPr>
          <p:cNvSpPr/>
          <p:nvPr/>
        </p:nvSpPr>
        <p:spPr>
          <a:xfrm>
            <a:off x="6844599" y="2762812"/>
            <a:ext cx="1903053" cy="1746764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E5C730-0091-6712-89AF-D96675AA4A39}"/>
              </a:ext>
            </a:extLst>
          </p:cNvPr>
          <p:cNvSpPr txBox="1"/>
          <p:nvPr/>
        </p:nvSpPr>
        <p:spPr>
          <a:xfrm>
            <a:off x="7161962" y="3088564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badi" panose="020B0604020202020204" pitchFamily="34" charset="0"/>
              </a:rPr>
              <a:t>17/02/2020</a:t>
            </a:r>
          </a:p>
          <a:p>
            <a:endParaRPr lang="es-ES" sz="2000" b="1" dirty="0">
              <a:latin typeface="Abadi" panose="020B0604020202020204" pitchFamily="34" charset="0"/>
            </a:endParaRPr>
          </a:p>
          <a:p>
            <a:r>
              <a:rPr lang="es-ES" sz="2000" b="1" dirty="0">
                <a:latin typeface="Abadi" panose="020B0604020202020204" pitchFamily="34" charset="0"/>
              </a:rPr>
              <a:t>16/03/2020</a:t>
            </a:r>
          </a:p>
        </p:txBody>
      </p:sp>
      <p:pic>
        <p:nvPicPr>
          <p:cNvPr id="13" name="Gráfico 12" descr="Flecha arriba con relleno sólido">
            <a:extLst>
              <a:ext uri="{FF2B5EF4-FFF2-40B4-BE49-F238E27FC236}">
                <a16:creationId xmlns:a16="http://schemas.microsoft.com/office/drawing/2014/main" id="{9BDDA8D7-16F4-9E45-3FD8-D7F6F4099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5917" y="3075119"/>
            <a:ext cx="608159" cy="445425"/>
          </a:xfrm>
          <a:prstGeom prst="rect">
            <a:avLst/>
          </a:prstGeom>
        </p:spPr>
      </p:pic>
      <p:pic>
        <p:nvPicPr>
          <p:cNvPr id="18" name="Gráfico 17" descr="Flecha arriba con relleno sólido">
            <a:extLst>
              <a:ext uri="{FF2B5EF4-FFF2-40B4-BE49-F238E27FC236}">
                <a16:creationId xmlns:a16="http://schemas.microsoft.com/office/drawing/2014/main" id="{59FCD8EC-F966-4BC2-CD78-29F929057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775917" y="3656365"/>
            <a:ext cx="608159" cy="445425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F34C9C43-7420-AB2A-F9F7-5E85703895C0}"/>
              </a:ext>
            </a:extLst>
          </p:cNvPr>
          <p:cNvCxnSpPr>
            <a:cxnSpLocks/>
          </p:cNvCxnSpPr>
          <p:nvPr/>
        </p:nvCxnSpPr>
        <p:spPr>
          <a:xfrm>
            <a:off x="1800665" y="921433"/>
            <a:ext cx="1593964" cy="501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B4A79BE-551E-1E8E-3518-AD09C73CCBC0}"/>
              </a:ext>
            </a:extLst>
          </p:cNvPr>
          <p:cNvSpPr/>
          <p:nvPr/>
        </p:nvSpPr>
        <p:spPr>
          <a:xfrm>
            <a:off x="1127842" y="823295"/>
            <a:ext cx="1529841" cy="273984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012BD07-9C1C-91A4-25F2-0A4FAFC46E8D}"/>
              </a:ext>
            </a:extLst>
          </p:cNvPr>
          <p:cNvSpPr txBox="1"/>
          <p:nvPr/>
        </p:nvSpPr>
        <p:spPr>
          <a:xfrm>
            <a:off x="1190330" y="785884"/>
            <a:ext cx="1420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b="1" dirty="0">
                <a:latin typeface="Abadi" panose="020B0604020202020204" pitchFamily="34" charset="0"/>
              </a:rPr>
              <a:t>Confinamiento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328;p30">
            <a:extLst>
              <a:ext uri="{FF2B5EF4-FFF2-40B4-BE49-F238E27FC236}">
                <a16:creationId xmlns:a16="http://schemas.microsoft.com/office/drawing/2014/main" id="{91B13C28-EFC5-E00D-2079-01D264178381}"/>
              </a:ext>
            </a:extLst>
          </p:cNvPr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9" name="Google Shape;329;p30">
              <a:extLst>
                <a:ext uri="{FF2B5EF4-FFF2-40B4-BE49-F238E27FC236}">
                  <a16:creationId xmlns:a16="http://schemas.microsoft.com/office/drawing/2014/main" id="{0315D2A4-43D8-5C85-A1D5-5AB0E890EDCE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30">
              <a:extLst>
                <a:ext uri="{FF2B5EF4-FFF2-40B4-BE49-F238E27FC236}">
                  <a16:creationId xmlns:a16="http://schemas.microsoft.com/office/drawing/2014/main" id="{8D2BC7BE-56DE-581F-2CF8-C773E0B48C66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30">
              <a:extLst>
                <a:ext uri="{FF2B5EF4-FFF2-40B4-BE49-F238E27FC236}">
                  <a16:creationId xmlns:a16="http://schemas.microsoft.com/office/drawing/2014/main" id="{9E6ECEDD-692E-35CC-F699-088B6DAA968C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30">
              <a:extLst>
                <a:ext uri="{FF2B5EF4-FFF2-40B4-BE49-F238E27FC236}">
                  <a16:creationId xmlns:a16="http://schemas.microsoft.com/office/drawing/2014/main" id="{9919F737-E459-C907-3A42-AAA28E66A320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30">
              <a:extLst>
                <a:ext uri="{FF2B5EF4-FFF2-40B4-BE49-F238E27FC236}">
                  <a16:creationId xmlns:a16="http://schemas.microsoft.com/office/drawing/2014/main" id="{63B6EDAF-AA5B-1450-3F6D-997A22D96C11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96EBF739-51C2-1BDD-294D-0E2A06996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51" y="437978"/>
            <a:ext cx="7104481" cy="42626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C9639975-5651-F783-220E-EF66BFF38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88" y="460971"/>
            <a:ext cx="7057968" cy="4234781"/>
          </a:xfrm>
          <a:prstGeom prst="rect">
            <a:avLst/>
          </a:prstGeom>
        </p:spPr>
      </p:pic>
      <p:grpSp>
        <p:nvGrpSpPr>
          <p:cNvPr id="8" name="Google Shape;272;p26">
            <a:extLst>
              <a:ext uri="{FF2B5EF4-FFF2-40B4-BE49-F238E27FC236}">
                <a16:creationId xmlns:a16="http://schemas.microsoft.com/office/drawing/2014/main" id="{6B3BBD7B-160F-47D3-940E-B011F8F46FF3}"/>
              </a:ext>
            </a:extLst>
          </p:cNvPr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9" name="Google Shape;273;p26">
              <a:extLst>
                <a:ext uri="{FF2B5EF4-FFF2-40B4-BE49-F238E27FC236}">
                  <a16:creationId xmlns:a16="http://schemas.microsoft.com/office/drawing/2014/main" id="{4E4F5C95-8638-7997-4321-23BBB785D4D0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;p26">
              <a:extLst>
                <a:ext uri="{FF2B5EF4-FFF2-40B4-BE49-F238E27FC236}">
                  <a16:creationId xmlns:a16="http://schemas.microsoft.com/office/drawing/2014/main" id="{5658F383-7677-3243-5411-80FF3031ADFC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C27B9616-ECFF-8D3D-4A63-BF013B220168}"/>
              </a:ext>
            </a:extLst>
          </p:cNvPr>
          <p:cNvCxnSpPr>
            <a:cxnSpLocks/>
          </p:cNvCxnSpPr>
          <p:nvPr/>
        </p:nvCxnSpPr>
        <p:spPr>
          <a:xfrm flipH="1">
            <a:off x="5739068" y="2578361"/>
            <a:ext cx="1864890" cy="50834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D0E3DCCD-B0CC-4FF6-FED2-AF3A5ECB083C}"/>
              </a:ext>
            </a:extLst>
          </p:cNvPr>
          <p:cNvSpPr/>
          <p:nvPr/>
        </p:nvSpPr>
        <p:spPr>
          <a:xfrm>
            <a:off x="7053058" y="2349587"/>
            <a:ext cx="1529841" cy="1129258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45C074-16F3-C059-3AEA-CD739059234D}"/>
              </a:ext>
            </a:extLst>
          </p:cNvPr>
          <p:cNvSpPr txBox="1"/>
          <p:nvPr/>
        </p:nvSpPr>
        <p:spPr>
          <a:xfrm>
            <a:off x="7144556" y="2375607"/>
            <a:ext cx="13468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b="1" u="sng" dirty="0">
                <a:latin typeface="Abadi" panose="020B0604020202020204" pitchFamily="34" charset="0"/>
              </a:rPr>
              <a:t>Grifols</a:t>
            </a:r>
          </a:p>
          <a:p>
            <a:pPr algn="ctr"/>
            <a:r>
              <a:rPr lang="es-ES" sz="1600" b="1" dirty="0">
                <a:latin typeface="Abadi" panose="020B0604020202020204" pitchFamily="34" charset="0"/>
              </a:rPr>
              <a:t>Sector </a:t>
            </a:r>
          </a:p>
          <a:p>
            <a:pPr algn="ctr"/>
            <a:r>
              <a:rPr lang="es-ES" sz="1600" b="1" dirty="0">
                <a:latin typeface="Abadi" panose="020B0604020202020204" pitchFamily="34" charset="0"/>
              </a:rPr>
              <a:t>farmacéutico </a:t>
            </a:r>
          </a:p>
          <a:p>
            <a:pPr algn="ctr"/>
            <a:r>
              <a:rPr lang="es-ES" sz="1600" b="1" dirty="0">
                <a:latin typeface="Abadi" panose="020B0604020202020204" pitchFamily="34" charset="0"/>
              </a:rPr>
              <a:t>y hospitalario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242;p24">
            <a:extLst>
              <a:ext uri="{FF2B5EF4-FFF2-40B4-BE49-F238E27FC236}">
                <a16:creationId xmlns:a16="http://schemas.microsoft.com/office/drawing/2014/main" id="{9CDAF3F1-F6F5-237C-89CF-74BB24E30DE5}"/>
              </a:ext>
            </a:extLst>
          </p:cNvPr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6" name="Google Shape;243;p24">
              <a:extLst>
                <a:ext uri="{FF2B5EF4-FFF2-40B4-BE49-F238E27FC236}">
                  <a16:creationId xmlns:a16="http://schemas.microsoft.com/office/drawing/2014/main" id="{3B604797-AC86-1ACB-3C0C-0C75EFF10B92}"/>
                </a:ext>
              </a:extLst>
            </p:cNvPr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44;p24">
              <a:extLst>
                <a:ext uri="{FF2B5EF4-FFF2-40B4-BE49-F238E27FC236}">
                  <a16:creationId xmlns:a16="http://schemas.microsoft.com/office/drawing/2014/main" id="{8C904D8C-0DD8-673E-BC05-2BF1BFD96446}"/>
                </a:ext>
              </a:extLst>
            </p:cNvPr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45;p24">
              <a:extLst>
                <a:ext uri="{FF2B5EF4-FFF2-40B4-BE49-F238E27FC236}">
                  <a16:creationId xmlns:a16="http://schemas.microsoft.com/office/drawing/2014/main" id="{8A4A5F78-D3A9-900E-7282-FD94D8D545EE}"/>
                </a:ext>
              </a:extLst>
            </p:cNvPr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7A138850-D76B-6FA7-EB92-27AC37E41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84" b="12399"/>
          <a:stretch/>
        </p:blipFill>
        <p:spPr>
          <a:xfrm>
            <a:off x="440012" y="442267"/>
            <a:ext cx="5098202" cy="4267237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3C3FDFB-C43D-7A6C-2703-CEDA3751E381}"/>
              </a:ext>
            </a:extLst>
          </p:cNvPr>
          <p:cNvSpPr/>
          <p:nvPr/>
        </p:nvSpPr>
        <p:spPr>
          <a:xfrm>
            <a:off x="6572680" y="2123419"/>
            <a:ext cx="2203845" cy="1746764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2511233-EE8F-5013-C441-50D4D94F8E71}"/>
              </a:ext>
            </a:extLst>
          </p:cNvPr>
          <p:cNvSpPr txBox="1"/>
          <p:nvPr/>
        </p:nvSpPr>
        <p:spPr>
          <a:xfrm>
            <a:off x="7221456" y="2181193"/>
            <a:ext cx="12282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latin typeface="Abadi" panose="020B0604020202020204" pitchFamily="34" charset="0"/>
              </a:rPr>
              <a:t>Movilidad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20.5%</a:t>
            </a:r>
          </a:p>
          <a:p>
            <a:pPr algn="ctr"/>
            <a:endParaRPr lang="es-ES" sz="2000" b="1" dirty="0">
              <a:latin typeface="Abadi" panose="020B0604020202020204" pitchFamily="34" charset="0"/>
            </a:endParaRP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Energía </a:t>
            </a:r>
          </a:p>
          <a:p>
            <a:pPr algn="ctr"/>
            <a:r>
              <a:rPr lang="es-ES" sz="2000" b="1" dirty="0">
                <a:latin typeface="Abadi" panose="020B0604020202020204" pitchFamily="34" charset="0"/>
              </a:rPr>
              <a:t>13%</a:t>
            </a:r>
          </a:p>
        </p:txBody>
      </p:sp>
      <p:pic>
        <p:nvPicPr>
          <p:cNvPr id="14" name="Gráfico 13" descr="Señal de pulgar hacia arriba  con relleno sólido">
            <a:extLst>
              <a:ext uri="{FF2B5EF4-FFF2-40B4-BE49-F238E27FC236}">
                <a16:creationId xmlns:a16="http://schemas.microsoft.com/office/drawing/2014/main" id="{3042A2B8-6719-3D95-04A5-5AD287CBB0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618" y="3149968"/>
            <a:ext cx="548765" cy="548765"/>
          </a:xfrm>
          <a:prstGeom prst="rect">
            <a:avLst/>
          </a:prstGeom>
        </p:spPr>
      </p:pic>
      <p:pic>
        <p:nvPicPr>
          <p:cNvPr id="15" name="Gráfico 14" descr="Señal de pulgar hacia arriba  con relleno sólido">
            <a:extLst>
              <a:ext uri="{FF2B5EF4-FFF2-40B4-BE49-F238E27FC236}">
                <a16:creationId xmlns:a16="http://schemas.microsoft.com/office/drawing/2014/main" id="{C605CC68-5B44-EDAA-8916-12D19FFC8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674619" y="2244883"/>
            <a:ext cx="548765" cy="5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9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272;p26">
            <a:extLst>
              <a:ext uri="{FF2B5EF4-FFF2-40B4-BE49-F238E27FC236}">
                <a16:creationId xmlns:a16="http://schemas.microsoft.com/office/drawing/2014/main" id="{6B3BBD7B-160F-47D3-940E-B011F8F46FF3}"/>
              </a:ext>
            </a:extLst>
          </p:cNvPr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9" name="Google Shape;273;p26">
              <a:extLst>
                <a:ext uri="{FF2B5EF4-FFF2-40B4-BE49-F238E27FC236}">
                  <a16:creationId xmlns:a16="http://schemas.microsoft.com/office/drawing/2014/main" id="{4E4F5C95-8638-7997-4321-23BBB785D4D0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4;p26">
              <a:extLst>
                <a:ext uri="{FF2B5EF4-FFF2-40B4-BE49-F238E27FC236}">
                  <a16:creationId xmlns:a16="http://schemas.microsoft.com/office/drawing/2014/main" id="{5658F383-7677-3243-5411-80FF3031ADFC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DCA99D9E-998B-7F6A-E256-3425394AE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95349" cy="33894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D32478C0-B8FD-8E52-39C3-F15FECA7C369}"/>
              </a:ext>
            </a:extLst>
          </p:cNvPr>
          <p:cNvSpPr/>
          <p:nvPr/>
        </p:nvSpPr>
        <p:spPr>
          <a:xfrm>
            <a:off x="2332300" y="3389468"/>
            <a:ext cx="4530748" cy="1093155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FA22188-FA25-A418-9AF8-970CF4D76840}"/>
              </a:ext>
            </a:extLst>
          </p:cNvPr>
          <p:cNvSpPr txBox="1"/>
          <p:nvPr/>
        </p:nvSpPr>
        <p:spPr>
          <a:xfrm>
            <a:off x="2717165" y="3677288"/>
            <a:ext cx="3709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000" b="1" dirty="0">
                <a:latin typeface="Abadi" panose="020B0604020202020204" pitchFamily="34" charset="0"/>
              </a:rPr>
              <a:t>Anomalía evolución volumen IAG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C7D88C0-D500-A4FE-145F-DA1D9D7706B2}"/>
              </a:ext>
            </a:extLst>
          </p:cNvPr>
          <p:cNvSpPr/>
          <p:nvPr/>
        </p:nvSpPr>
        <p:spPr>
          <a:xfrm>
            <a:off x="1910443" y="90896"/>
            <a:ext cx="2383971" cy="5608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4914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Aplicación&#10;&#10;Descripción generada automáticamente">
            <a:extLst>
              <a:ext uri="{FF2B5EF4-FFF2-40B4-BE49-F238E27FC236}">
                <a16:creationId xmlns:a16="http://schemas.microsoft.com/office/drawing/2014/main" id="{769994C5-46C1-8709-A2DE-7F760FF33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30"/>
          <a:stretch/>
        </p:blipFill>
        <p:spPr>
          <a:xfrm>
            <a:off x="-2" y="1800452"/>
            <a:ext cx="4654501" cy="1807327"/>
          </a:xfrm>
          <a:prstGeom prst="rect">
            <a:avLst/>
          </a:prstGeom>
        </p:spPr>
      </p:pic>
      <p:pic>
        <p:nvPicPr>
          <p:cNvPr id="11" name="Imagen 10" descr="Interfaz de usuario gráfica, Aplicación&#10;&#10;Descripción generada automáticamente con confianza media">
            <a:extLst>
              <a:ext uri="{FF2B5EF4-FFF2-40B4-BE49-F238E27FC236}">
                <a16:creationId xmlns:a16="http://schemas.microsoft.com/office/drawing/2014/main" id="{DB8EE94C-BA13-A8C7-5597-79E078207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2"/>
          <a:stretch/>
        </p:blipFill>
        <p:spPr>
          <a:xfrm>
            <a:off x="4654502" y="2801"/>
            <a:ext cx="4654502" cy="1804526"/>
          </a:xfrm>
          <a:prstGeom prst="rect">
            <a:avLst/>
          </a:prstGeom>
        </p:spPr>
      </p:pic>
      <p:pic>
        <p:nvPicPr>
          <p:cNvPr id="13" name="Imagen 12" descr="Interfaz de usuario gráfica, Gráfico, Aplicación&#10;&#10;Descripción generada automáticamente">
            <a:extLst>
              <a:ext uri="{FF2B5EF4-FFF2-40B4-BE49-F238E27FC236}">
                <a16:creationId xmlns:a16="http://schemas.microsoft.com/office/drawing/2014/main" id="{6072688F-DA7B-882D-11C7-726E43802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30"/>
          <a:stretch/>
        </p:blipFill>
        <p:spPr>
          <a:xfrm>
            <a:off x="-1" y="0"/>
            <a:ext cx="4654503" cy="1807327"/>
          </a:xfrm>
          <a:prstGeom prst="rect">
            <a:avLst/>
          </a:prstGeom>
        </p:spPr>
      </p:pic>
      <p:pic>
        <p:nvPicPr>
          <p:cNvPr id="7" name="Imagen 6" descr="Interfaz de usuario gráfica, Gráfico, Histograma&#10;&#10;Descripción generada automáticamente">
            <a:extLst>
              <a:ext uri="{FF2B5EF4-FFF2-40B4-BE49-F238E27FC236}">
                <a16:creationId xmlns:a16="http://schemas.microsoft.com/office/drawing/2014/main" id="{CC340FB7-2332-E192-F970-82D74C66C2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601"/>
          <a:stretch/>
        </p:blipFill>
        <p:spPr>
          <a:xfrm>
            <a:off x="4654502" y="1800715"/>
            <a:ext cx="4572001" cy="1807064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DBF444CA-928A-7CF2-9E31-B3037ED9C17C}"/>
              </a:ext>
            </a:extLst>
          </p:cNvPr>
          <p:cNvSpPr/>
          <p:nvPr/>
        </p:nvSpPr>
        <p:spPr>
          <a:xfrm>
            <a:off x="0" y="0"/>
            <a:ext cx="4654499" cy="1807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 descr="Interfaz de usuario gráfica, Gráfico, Gráfico de líneas&#10;&#10;Descripción generada automáticamente">
            <a:extLst>
              <a:ext uri="{FF2B5EF4-FFF2-40B4-BE49-F238E27FC236}">
                <a16:creationId xmlns:a16="http://schemas.microsoft.com/office/drawing/2014/main" id="{52643697-9514-090B-68C0-ECE778FC49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90"/>
          <a:stretch/>
        </p:blipFill>
        <p:spPr>
          <a:xfrm>
            <a:off x="0" y="3568223"/>
            <a:ext cx="4888260" cy="1692828"/>
          </a:xfrm>
          <a:prstGeom prst="rect">
            <a:avLst/>
          </a:prstGeom>
        </p:spPr>
      </p:pic>
      <p:pic>
        <p:nvPicPr>
          <p:cNvPr id="20" name="Imagen 19" descr="Interfaz de usuario gráfica, Gráfico, Aplicación, Histograma&#10;&#10;Descripción generada automáticamente">
            <a:extLst>
              <a:ext uri="{FF2B5EF4-FFF2-40B4-BE49-F238E27FC236}">
                <a16:creationId xmlns:a16="http://schemas.microsoft.com/office/drawing/2014/main" id="{ACA17B21-2B88-3FE2-57AE-6DA04998B2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619"/>
          <a:stretch/>
        </p:blipFill>
        <p:spPr>
          <a:xfrm>
            <a:off x="4654501" y="3564149"/>
            <a:ext cx="4963886" cy="16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332476"/>
      </p:ext>
    </p:extLst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173</Words>
  <Application>Microsoft Office PowerPoint</Application>
  <PresentationFormat>Presentación en pantalla (16:9)</PresentationFormat>
  <Paragraphs>56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IBM Plex Sans</vt:lpstr>
      <vt:lpstr>Merriweather</vt:lpstr>
      <vt:lpstr>IBM Plex Serif SemiBold</vt:lpstr>
      <vt:lpstr>Arial</vt:lpstr>
      <vt:lpstr>Abadi</vt:lpstr>
      <vt:lpstr>Bullen template</vt:lpstr>
      <vt:lpstr>EDA Influencia del Covid en el IBEX35</vt:lpstr>
      <vt:lpstr>Indice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Influencia del Covid en el IBEX35</dc:title>
  <cp:lastModifiedBy>Miguel Gil</cp:lastModifiedBy>
  <cp:revision>4</cp:revision>
  <dcterms:modified xsi:type="dcterms:W3CDTF">2023-04-20T09:48:14Z</dcterms:modified>
</cp:coreProperties>
</file>